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700" autoAdjust="0"/>
  </p:normalViewPr>
  <p:slideViewPr>
    <p:cSldViewPr snapToGrid="0">
      <p:cViewPr varScale="1">
        <p:scale>
          <a:sx n="62" d="100"/>
          <a:sy n="62" d="100"/>
        </p:scale>
        <p:origin x="1293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4BB6-AE77-4A76-A8A6-BC7EBDA07E47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C9FA-74E0-4A89-B47F-B56894357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0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activity cash flows include transactions, adjustments, and changes in value not defined as investing or financing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C9FA-74E0-4A89-B47F-B56894357D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Investing activity cash flows include making and collecting loans and acquiring and disposing of debt or equity instruments and property, plant, and equipment and other productive assets.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C9FA-74E0-4A89-B47F-B56894357D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4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 activity cash flows include obtaining resources from owners and providing them with a return on, and a return of, their investment; borrowing money and repaying amounts borrowed, or settling the obligation; and obtaining and paying for other resources obtained from creditors on long-term credit.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C9FA-74E0-4A89-B47F-B56894357D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3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Increasing</a:t>
            </a:r>
            <a:r>
              <a:rPr lang="en-US" baseline="0" dirty="0"/>
              <a:t> cash flow from the operating activities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as additional measure/indicator of profitability potential of a company, in addition to the traditional ones like net income or EBITDA. Apple’s cash is coming from normal business operations, and that's a sign of a good investment.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C9FA-74E0-4A89-B47F-B56894357D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9E61D7-722B-49C4-A2AF-9E227C856FFA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C38-9D33-41D9-93F0-0D5E55C4249D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3F7E-058B-48CB-980A-D1EF5946DB3A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5644-6F63-4380-9E40-126896ED1B5D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E96A-FE48-4D61-B29E-22702A8BF4C1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BB3-E211-446D-8354-6899890C55B3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D86F-9D12-4448-A07E-482E768DB0F6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0BAA-58BC-47FC-83C7-E561BEDE87EF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61D3-1773-4E08-ACCC-B642B64D5FE3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CFB1-AC47-4864-B7D0-E97315933363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8A919-D813-4C2A-B26B-002D4D575869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DD08-0B3B-4608-9C9D-C721F29BFFCE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EC0-48D5-41DE-A9C7-7111BCF4F372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F7C1-65BA-4880-842F-3DB09418910F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5388-8821-428A-AD1C-C6838057DE5B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4438-A7B0-4C13-9807-F6DBE96D4BB2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8601-C6CE-42F0-B772-3D6E6928A612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31E211-FA59-41D3-80BF-FD8A1FBC3EC6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crotrends.net/stocks/charts/AAPL/apple/cash-flow-state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APPLE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Statement of Cash flow Statement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1E5B8-FD52-4980-EB08-61080AE8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8CD-FB3E-4C19-AE62-78FFEE5DBDDF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85A5-AFED-23B6-439A-192765E1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1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Inc. (2022). </a:t>
            </a:r>
            <a:r>
              <a:rPr lang="en-US" i="1" dirty="0"/>
              <a:t>APPLE INC. Management's discussion and analysis of financial condition and results of operations (form 10-Q). </a:t>
            </a:r>
            <a:r>
              <a:rPr lang="en-US" dirty="0"/>
              <a:t>https://www.marketscreener.com/quote/stock/APPLE-INC-4849/news/APPLE-INC-Management-s-Discussion-and-Analysis-of-Financial-Condition-and-Results-of-Operations-f-37670324/</a:t>
            </a:r>
          </a:p>
          <a:p>
            <a:r>
              <a:rPr lang="en-US" i="1" dirty="0"/>
              <a:t>Macrotrends.(</a:t>
            </a:r>
            <a:r>
              <a:rPr lang="en-US" dirty="0"/>
              <a:t>2022). </a:t>
            </a:r>
            <a:r>
              <a:rPr lang="en-US" dirty="0">
                <a:hlinkClick r:id="rId2"/>
              </a:rPr>
              <a:t>https://www.macrotrends.net/stocks/charts/AAPL/apple/cash-flow-statement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24177-0279-B67A-5DCD-9AD39AD9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26B8-0D58-42B5-9B8D-C2714C8BF120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F58FA-FF0A-EFA0-42D4-A27F8B36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cash in each of the three sections of the statement of cash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Operating activities</a:t>
            </a:r>
          </a:p>
          <a:p>
            <a:r>
              <a:rPr lang="en-US" dirty="0"/>
              <a:t>Proceeds from sales of marketable securities</a:t>
            </a:r>
          </a:p>
          <a:p>
            <a:r>
              <a:rPr lang="en-US" dirty="0"/>
              <a:t>Proceeds from maturities of marketable securities</a:t>
            </a:r>
          </a:p>
          <a:p>
            <a:pPr marL="0" indent="0">
              <a:buNone/>
            </a:pPr>
            <a:r>
              <a:rPr lang="en-US" dirty="0"/>
              <a:t>The operating activities in this regard comprised of more cash outflows as compared to cash inflows.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B28E5-1323-991B-14D9-C314B617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B1A8-C083-4BC4-8A85-87F5ADBB1E7C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E41D9-6A2B-7B4D-DCD4-DBCDE77D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9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cash(Cont…)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Investing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Proceeds from issuance of term debt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Proceeds from (repayments of) commercial paper</a:t>
            </a:r>
          </a:p>
          <a:p>
            <a:pPr marL="0" indent="0">
              <a:buNone/>
            </a:pPr>
            <a:r>
              <a:rPr lang="en-US" dirty="0"/>
              <a:t>Financing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Cash, cash equivalents and restricted cash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A34C4-846E-9BD1-A288-0C46D0C4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1722-81ED-4B1F-B364-F6F1AEA6CEDE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74C87-53CE-A06A-7E89-97B6C39E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cash in each of the three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Operating activities</a:t>
            </a:r>
          </a:p>
          <a:p>
            <a:pPr marL="0" indent="0">
              <a:buNone/>
            </a:pPr>
            <a:r>
              <a:rPr lang="en-US" dirty="0"/>
              <a:t>Purchases of marketable securities - Purchased marketable securities were about $76, 923m , $109,558m, and $114,938m for three consecutive quarters </a:t>
            </a:r>
          </a:p>
          <a:p>
            <a:pPr marL="0" indent="0">
              <a:buNone/>
            </a:pPr>
            <a:r>
              <a:rPr lang="en-US" dirty="0"/>
              <a:t>Payments for acquisition of property, plant and equipment - This  amounted to $10,708m, $11,085m and $7,309 for three consecutive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Investing activities</a:t>
            </a:r>
          </a:p>
          <a:p>
            <a:pPr marL="0" indent="0">
              <a:buNone/>
            </a:pPr>
            <a:r>
              <a:rPr lang="en-US" dirty="0"/>
              <a:t>Payments for taxes - There was payments for taxes related to net share settlement of equity awards</a:t>
            </a:r>
          </a:p>
          <a:p>
            <a:pPr marL="0" indent="0">
              <a:buNone/>
            </a:pPr>
            <a:r>
              <a:rPr lang="en-US" dirty="0"/>
              <a:t>Payments for dividends - Payments for dividends and dividend equivalents amounted to $14,400m and $14,800m for two consecutive quarters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7C428-7B89-B90E-1FD8-C9F13A0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F05C-B798-4447-83C0-808263092DF5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6F58F-258E-3415-69A4-24E2A00E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7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088943"/>
          </a:xfrm>
        </p:spPr>
        <p:txBody>
          <a:bodyPr/>
          <a:lstStyle/>
          <a:p>
            <a:r>
              <a:rPr lang="en-US" dirty="0"/>
              <a:t>Uses of </a:t>
            </a:r>
            <a:r>
              <a:rPr lang="en-US" sz="4000" dirty="0"/>
              <a:t>cash(Cont</a:t>
            </a:r>
            <a:r>
              <a:rPr lang="en-US" dirty="0"/>
              <a:t>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Financing activities</a:t>
            </a:r>
          </a:p>
          <a:p>
            <a:pPr marL="0" indent="0">
              <a:buNone/>
            </a:pPr>
            <a:r>
              <a:rPr lang="en-US" dirty="0"/>
              <a:t>The only item in this case was Cash, cash equivalents and restricted cash, beginning balances.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2" y="2893324"/>
            <a:ext cx="3725838" cy="29825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893324"/>
            <a:ext cx="3718455" cy="25761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65AB9-7C21-3901-8C18-4951AEBA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A544-2386-4EB8-8111-61F9E7A424F4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5EA4A-8803-3BDB-2AB7-89415661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0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Between Net Income and Cash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the last quarter of 2022, the net income was $99,803m. Operating cash amounted to $122,151m.</a:t>
            </a:r>
          </a:p>
          <a:p>
            <a:r>
              <a:rPr lang="en-US" dirty="0"/>
              <a:t>Net income is the profit a company has earned for a period</a:t>
            </a:r>
          </a:p>
          <a:p>
            <a:r>
              <a:rPr lang="en-US" dirty="0"/>
              <a:t>Cash flow from operating activities measures, in part, the cash going in and out during a company's day-to-day operations.</a:t>
            </a:r>
          </a:p>
          <a:p>
            <a:r>
              <a:rPr lang="en-US" dirty="0"/>
              <a:t>Free cash flow is basically the cash that a company generates from its business operations after subtracting capital expenditures.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9540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77D34-731F-0551-B140-453A4042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3A0A-A61D-43D3-8E09-D8B543F4A2E0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236A4-42F8-900E-0D75-F116D4A4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5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 Income vs. Operating Cash Flow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 Income is the result of revenues minus the expenses, taxes, and costs of goods sold (COGS).</a:t>
            </a:r>
          </a:p>
          <a:p>
            <a:r>
              <a:rPr lang="en-US" dirty="0"/>
              <a:t>Operating cash flow is the cash generated from operations, or revenues, less operating expenses.</a:t>
            </a:r>
          </a:p>
          <a:p>
            <a:r>
              <a:rPr lang="en-US" dirty="0"/>
              <a:t> Investors and analysts prefer using operating cash flow as an indicator of a company's health.</a:t>
            </a:r>
          </a:p>
          <a:p>
            <a:r>
              <a:rPr lang="en-US" dirty="0"/>
              <a:t>Net income is important to investors and analysts but does not necessarily provide a complete picture of a company's development.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5EC3B-6BA0-B0C4-3F65-0B4F855F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6779-FDEC-4A1B-99C5-12BC230006F2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CAFF8-BBEA-3902-7736-66C9FC93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2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Non-cash items - Items that don't reduce cash, but they still get recorded as an income statement expense that reduces net income.</a:t>
            </a:r>
          </a:p>
          <a:p>
            <a:r>
              <a:rPr lang="en-US" dirty="0"/>
              <a:t>Timing differences including assets and liabilities - Such adjusting entries compensate for the way companies recognize revenue and expenses under accrual accounting </a:t>
            </a:r>
          </a:p>
          <a:p>
            <a:r>
              <a:rPr lang="en-US" dirty="0"/>
              <a:t>Non-operating gains or losses, i.e., income or losses generated by activities other than the core functions of Apple Inc.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3EFC3-389B-D500-ED31-672A03D4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00C-3B30-4E90-8D7F-95635AB31924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27AB-2E1D-6AF6-DB68-458ADC62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7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Strength and Weaknesses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Strengths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Apple Inc. cash generated by operating activities increased from 2020 to 2021 and from 2021 to 2022 ($122.151B, a 17.41% increase</a:t>
            </a:r>
            <a:r>
              <a:rPr lang="en-US" b="1" dirty="0"/>
              <a:t> </a:t>
            </a:r>
            <a:r>
              <a:rPr lang="en-US" dirty="0"/>
              <a:t>from 2021).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this regard, cash flow from operating activities indicates that the core business activities of the company are thriving.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Apple Inc. cash used in financing activities decreased from 2020 to 2021 and from 2021 to 2022.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of the capital is coming from the normal business operations.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Weaknesses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Apple Inc. cash (used in) generated by investing activities decreased from 2020 to 2021 and from 2021 to 2022.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company is therefore not doing enough in pursuit of long term growth.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6DB84-066F-1B1A-C23A-1F880F68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7C96-BB54-42E8-9E2C-530B38D1A693}" type="datetime1">
              <a:rPr lang="en-US" smtClean="0"/>
              <a:t>7/27/2025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50399-C846-F55F-ECCD-E2EC8813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70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976</TotalTime>
  <Words>816</Words>
  <Application>Microsoft Office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Organic</vt:lpstr>
      <vt:lpstr>APPLE INC.</vt:lpstr>
      <vt:lpstr>Sources of cash in each of the three sections of the statement of cash flows</vt:lpstr>
      <vt:lpstr>Sources of cash(Cont…)</vt:lpstr>
      <vt:lpstr>Uses of cash in each of the three sections</vt:lpstr>
      <vt:lpstr>Uses of cash(Cont…)</vt:lpstr>
      <vt:lpstr>Differences Between Net Income and Cash</vt:lpstr>
      <vt:lpstr>Net Income vs. Operating Cash Flow </vt:lpstr>
      <vt:lpstr>Reconciling Items</vt:lpstr>
      <vt:lpstr>Summary of Strength and Weaknesses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INC.</dc:title>
  <dc:creator>User</dc:creator>
  <cp:lastModifiedBy>Patrick K.</cp:lastModifiedBy>
  <cp:revision>19</cp:revision>
  <dcterms:created xsi:type="dcterms:W3CDTF">2023-01-31T13:26:40Z</dcterms:created>
  <dcterms:modified xsi:type="dcterms:W3CDTF">2025-07-27T09:50:04Z</dcterms:modified>
</cp:coreProperties>
</file>